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2" r:id="rId6"/>
    <p:sldId id="261" r:id="rId7"/>
    <p:sldId id="264" r:id="rId8"/>
    <p:sldId id="269" r:id="rId9"/>
    <p:sldId id="266" r:id="rId10"/>
    <p:sldId id="270" r:id="rId11"/>
  </p:sldIdLst>
  <p:sldSz cx="12192000" cy="6858000"/>
  <p:notesSz cx="6858000" cy="9144000"/>
  <p:embeddedFontLst>
    <p:embeddedFont>
      <p:font typeface="Leelawadee" panose="020B0502040204020203" pitchFamily="34" charset="-34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Franklin Gothic" panose="020B0604020202020204" charset="0"/>
      <p:bold r:id="rId19"/>
    </p:embeddedFont>
    <p:embeddedFont>
      <p:font typeface="Libre Franklin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i1sBDdHb2XsYteFNPHBFMUQvu/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595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90346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0363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6118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7379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5020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4399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7327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8281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6102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9944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7140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" name="Google Shape;22;p7"/>
          <p:cNvCxnSpPr/>
          <p:nvPr/>
        </p:nvCxnSpPr>
        <p:spPr>
          <a:xfrm>
            <a:off x="5839833" y="578434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Google Shape;25;p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" name="Google Shape;26;p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" name="Google Shape;27;p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0" name="Google Shape;30;p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3480">
          <p15:clr>
            <a:srgbClr val="FBAE40"/>
          </p15:clr>
        </p15:guide>
        <p15:guide id="3" orient="horz" pos="1440">
          <p15:clr>
            <a:srgbClr val="FBAE40"/>
          </p15:clr>
        </p15:guide>
        <p15:guide id="4" orient="horz" pos="1224">
          <p15:clr>
            <a:srgbClr val="FBAE40"/>
          </p15:clr>
        </p15:guide>
        <p15:guide id="5" orient="horz" pos="5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" name="Google Shape;37;p9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9" name="Google Shape;39;p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40" name="Google Shape;40;p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5250254" y="148172"/>
            <a:ext cx="6461759" cy="115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3600" b="1" dirty="0">
                <a:solidFill>
                  <a:srgbClr val="92D050"/>
                </a:solidFill>
              </a:rPr>
              <a:t>Project Title</a:t>
            </a:r>
            <a:endParaRPr dirty="0">
              <a:solidFill>
                <a:srgbClr val="92D050"/>
              </a:solidFill>
            </a:endParaRPr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5495454" y="879063"/>
            <a:ext cx="6301564" cy="5619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Problem </a:t>
            </a:r>
            <a:r>
              <a:rPr lang="en-US" dirty="0" smtClean="0">
                <a:latin typeface="Franklin Gothic"/>
                <a:ea typeface="Franklin Gothic"/>
                <a:cs typeface="Franklin Gothic"/>
                <a:sym typeface="Franklin Gothic"/>
              </a:rPr>
              <a:t>Statement</a:t>
            </a:r>
            <a:r>
              <a:rPr lang="en-US" dirty="0" smtClean="0"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: </a:t>
            </a:r>
            <a:r>
              <a:rPr lang="en-US" b="1" dirty="0" smtClean="0">
                <a:solidFill>
                  <a:schemeClr val="tx1"/>
                </a:solidFill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Movies recommendations by using</a:t>
            </a:r>
          </a:p>
          <a:p>
            <a:pPr marL="0" lvl="0" indent="0"/>
            <a:r>
              <a:rPr lang="en-US" b="1" dirty="0">
                <a:solidFill>
                  <a:schemeClr val="tx1"/>
                </a:solidFill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                                          machine </a:t>
            </a:r>
            <a:r>
              <a:rPr lang="en-US" b="1" dirty="0">
                <a:solidFill>
                  <a:schemeClr val="tx1"/>
                </a:solidFill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learning</a:t>
            </a:r>
            <a:r>
              <a:rPr lang="en-US" b="1" dirty="0" smtClean="0">
                <a:solidFill>
                  <a:schemeClr val="tx1"/>
                </a:solidFill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.</a:t>
            </a:r>
            <a:endParaRPr lang="en-US" b="1" dirty="0">
              <a:solidFill>
                <a:schemeClr val="tx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/>
            </a: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Group Member Details</a:t>
            </a:r>
            <a:r>
              <a:rPr lang="en-US" dirty="0" smtClean="0">
                <a:latin typeface="Franklin Gothic"/>
                <a:ea typeface="Franklin Gothic"/>
                <a:cs typeface="Franklin Gothic"/>
                <a:sym typeface="Franklin Gothic"/>
              </a:rPr>
              <a:t>: </a:t>
            </a:r>
            <a:r>
              <a:rPr lang="en-US" b="1" dirty="0" err="1" smtClean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Sahil</a:t>
            </a:r>
            <a:r>
              <a:rPr lang="en-US" b="1" dirty="0" smtClean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Saeed (0187CS211143)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b="1" dirty="0">
                <a:solidFill>
                  <a:schemeClr val="tx1"/>
                </a:solidFill>
                <a:latin typeface="Franklin Gothic"/>
                <a:sym typeface="Franklin Gothic"/>
              </a:rPr>
              <a:t>	 </a:t>
            </a:r>
            <a:r>
              <a:rPr lang="en-US" b="1" dirty="0" smtClean="0">
                <a:solidFill>
                  <a:schemeClr val="tx1"/>
                </a:solidFill>
                <a:latin typeface="Franklin Gothic"/>
                <a:sym typeface="Franklin Gothic"/>
              </a:rPr>
              <a:t> 	         </a:t>
            </a:r>
            <a:r>
              <a:rPr lang="en-US" b="1" dirty="0" err="1" smtClean="0">
                <a:solidFill>
                  <a:schemeClr val="tx1"/>
                </a:solidFill>
                <a:latin typeface="Franklin Gothic"/>
                <a:sym typeface="Franklin Gothic"/>
              </a:rPr>
              <a:t>Subhan</a:t>
            </a:r>
            <a:r>
              <a:rPr lang="en-US" b="1" dirty="0" smtClean="0">
                <a:solidFill>
                  <a:schemeClr val="tx1"/>
                </a:solidFill>
                <a:latin typeface="Franklin Gothic"/>
                <a:sym typeface="Franklin Gothic"/>
              </a:rPr>
              <a:t> Khan (0187CS223D04)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b="1" dirty="0" smtClean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                                        Syed </a:t>
            </a:r>
            <a:r>
              <a:rPr lang="en-US" b="1" dirty="0" err="1" smtClean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Ayan</a:t>
            </a:r>
            <a:r>
              <a:rPr lang="en-US" b="1" dirty="0" smtClean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Ali (0187CS201169)</a:t>
            </a:r>
          </a:p>
          <a:p>
            <a:pPr marL="0" lvl="0" indent="0"/>
            <a:r>
              <a:rPr lang="en-US" dirty="0" smtClean="0">
                <a:latin typeface="Franklin Gothic"/>
                <a:ea typeface="Franklin Gothic"/>
                <a:cs typeface="Franklin Gothic"/>
                <a:sym typeface="Franklin Gothic"/>
              </a:rPr>
              <a:t>                                         </a:t>
            </a:r>
            <a:r>
              <a:rPr lang="en-US" b="1" dirty="0" err="1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Rehan</a:t>
            </a:r>
            <a:r>
              <a:rPr lang="en-US" b="1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Khan (</a:t>
            </a:r>
            <a:r>
              <a:rPr lang="en-US" b="1" dirty="0" smtClean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0187CS)</a:t>
            </a:r>
            <a:endParaRPr lang="en-US" b="1" dirty="0">
              <a:solidFill>
                <a:schemeClr val="tx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/>
            <a:endParaRPr lang="en-US" dirty="0" smtClean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/>
            <a:r>
              <a:rPr lang="en-US" dirty="0" smtClean="0">
                <a:latin typeface="Franklin Gothic"/>
                <a:ea typeface="Franklin Gothic"/>
                <a:cs typeface="Franklin Gothic"/>
                <a:sym typeface="Franklin Gothic"/>
              </a:rPr>
              <a:t>Guide 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Details</a:t>
            </a:r>
            <a:r>
              <a:rPr lang="en-US" dirty="0" smtClean="0">
                <a:latin typeface="Franklin Gothic"/>
                <a:ea typeface="Franklin Gothic"/>
                <a:cs typeface="Franklin Gothic"/>
                <a:sym typeface="Franklin Gothic"/>
              </a:rPr>
              <a:t>:  </a:t>
            </a:r>
            <a:r>
              <a:rPr lang="en-US" b="1" dirty="0">
                <a:solidFill>
                  <a:schemeClr val="tx1"/>
                </a:solidFill>
              </a:rPr>
              <a:t>Dr. </a:t>
            </a:r>
            <a:r>
              <a:rPr lang="en-US" b="1" dirty="0" err="1">
                <a:solidFill>
                  <a:schemeClr val="tx1"/>
                </a:solidFill>
              </a:rPr>
              <a:t>Komal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Thailiani</a:t>
            </a:r>
            <a:endParaRPr lang="en-US" b="1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/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964023" y="879063"/>
            <a:ext cx="4702295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dirty="0" smtClean="0"/>
              <a:t>Minor Project - I</a:t>
            </a:r>
          </a:p>
          <a:p>
            <a:pPr algn="ctr"/>
            <a:r>
              <a:rPr lang="en-US" sz="3600" dirty="0" smtClean="0"/>
              <a:t>CS- 508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23" y="442636"/>
            <a:ext cx="893352" cy="11329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71" y="1173708"/>
            <a:ext cx="9276625" cy="4775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88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"/>
          <p:cNvSpPr txBox="1">
            <a:spLocks noGrp="1"/>
          </p:cNvSpPr>
          <p:nvPr>
            <p:ph type="title"/>
          </p:nvPr>
        </p:nvSpPr>
        <p:spPr>
          <a:xfrm>
            <a:off x="935447" y="889326"/>
            <a:ext cx="5534431" cy="55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Idea/Approach Details</a:t>
            </a:r>
            <a:endParaRPr dirty="0"/>
          </a:p>
        </p:txBody>
      </p:sp>
      <p:sp>
        <p:nvSpPr>
          <p:cNvPr id="218" name="Google Shape;218;p2"/>
          <p:cNvSpPr txBox="1">
            <a:spLocks noGrp="1"/>
          </p:cNvSpPr>
          <p:nvPr>
            <p:ph type="body" idx="1"/>
          </p:nvPr>
        </p:nvSpPr>
        <p:spPr>
          <a:xfrm>
            <a:off x="971550" y="2279325"/>
            <a:ext cx="6024054" cy="241037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 smtClean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</a:t>
            </a:r>
            <a:r>
              <a:rPr lang="en-US" sz="1800" dirty="0" smtClean="0">
                <a:solidFill>
                  <a:schemeClr val="lt2"/>
                </a:solidFill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Describe your idea Solution/Prototype here:</a:t>
            </a:r>
          </a:p>
          <a:p>
            <a:pPr marL="0" lvl="0" indent="0"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dirty="0" smtClean="0">
                <a:latin typeface="Libre Franklin" panose="020B0604020202020204" charset="0"/>
              </a:rPr>
              <a:t>Developing a website to recommend movie </a:t>
            </a:r>
            <a:r>
              <a:rPr lang="en-US" dirty="0">
                <a:latin typeface="Libre Franklin" panose="020B0604020202020204" charset="0"/>
              </a:rPr>
              <a:t>using machine learning algorithms to analyze user preferences, historical data, and movie features to suggest relevant and enjoyable films</a:t>
            </a:r>
            <a:r>
              <a:rPr lang="en-US" dirty="0" smtClean="0">
                <a:latin typeface="Libre Franklin" panose="020B0604020202020204" charset="0"/>
              </a:rPr>
              <a:t>.</a:t>
            </a:r>
          </a:p>
          <a:p>
            <a:pPr marL="0" lvl="0" indent="0">
              <a:spcBef>
                <a:spcPts val="0"/>
              </a:spcBef>
              <a:buClr>
                <a:schemeClr val="lt2"/>
              </a:buClr>
              <a:buSzPts val="1800"/>
            </a:pPr>
            <a:endParaRPr lang="en-US" dirty="0" smtClean="0">
              <a:latin typeface="Libre Franklin" panose="020B0604020202020204" charset="0"/>
            </a:endParaRPr>
          </a:p>
          <a:p>
            <a:pPr marL="0" lvl="0" indent="0"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dirty="0" smtClean="0">
                <a:latin typeface="Libre Franklin" panose="020B0604020202020204" charset="0"/>
              </a:rPr>
              <a:t>The </a:t>
            </a:r>
            <a:r>
              <a:rPr lang="en-US" dirty="0">
                <a:latin typeface="Libre Franklin" panose="020B0604020202020204" charset="0"/>
              </a:rPr>
              <a:t>goal is to create a system that can analyze the preferences and behaviors of individual users, as well as characteristics of movies, to predict which movies a user is likely to enjoy.</a:t>
            </a:r>
            <a:endParaRPr lang="en-US" b="1" dirty="0" smtClean="0">
              <a:latin typeface="Libre Franklin" panose="020B0604020202020204" charset="0"/>
            </a:endParaRPr>
          </a:p>
          <a:p>
            <a:pPr marL="0" lvl="0" indent="0">
              <a:spcBef>
                <a:spcPts val="0"/>
              </a:spcBef>
              <a:buClr>
                <a:schemeClr val="lt2"/>
              </a:buClr>
              <a:buSzPts val="1800"/>
            </a:pPr>
            <a:endParaRPr lang="en-US" dirty="0">
              <a:latin typeface="Libre Franklin" panose="020B0604020202020204" charset="0"/>
            </a:endParaRPr>
          </a:p>
        </p:txBody>
      </p:sp>
      <p:sp>
        <p:nvSpPr>
          <p:cNvPr id="219" name="Google Shape;219;p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  <p:sp>
        <p:nvSpPr>
          <p:cNvPr id="222" name="Google Shape;222;p2"/>
          <p:cNvSpPr txBox="1"/>
          <p:nvPr/>
        </p:nvSpPr>
        <p:spPr>
          <a:xfrm>
            <a:off x="7378575" y="3787260"/>
            <a:ext cx="4572001" cy="275908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 smtClean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Describe </a:t>
            </a: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your Technology stack here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i="0" dirty="0" smtClean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Front-end</a:t>
            </a:r>
            <a:r>
              <a:rPr lang="en-US" sz="1600" b="0" i="0" dirty="0" smtClean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  Html, CSS</a:t>
            </a:r>
            <a:r>
              <a:rPr lang="en-US" sz="1600" dirty="0" smtClean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</a:t>
            </a:r>
            <a:r>
              <a:rPr lang="en-US" sz="1600" dirty="0" err="1" smtClean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Javascript</a:t>
            </a:r>
            <a:r>
              <a:rPr lang="en-US" sz="1600" dirty="0" smtClean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and Bootstrap is used.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Back-end</a:t>
            </a:r>
            <a:r>
              <a:rPr lang="en-US" sz="1600" dirty="0" smtClean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  Python is used.</a:t>
            </a:r>
          </a:p>
          <a:p>
            <a:pPr marL="285750" lvl="0" indent="-285750">
              <a:spcBef>
                <a:spcPts val="1000"/>
              </a:spcBef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chemeClr val="dk1"/>
                </a:solidFill>
                <a:latin typeface="Libre Franklin"/>
                <a:sym typeface="Libre Franklin"/>
              </a:rPr>
              <a:t>Database</a:t>
            </a:r>
            <a:r>
              <a:rPr lang="en-US" sz="1600" dirty="0" smtClean="0">
                <a:solidFill>
                  <a:schemeClr val="dk1"/>
                </a:solidFill>
                <a:latin typeface="Libre Franklin"/>
                <a:sym typeface="Libre Franklin"/>
              </a:rPr>
              <a:t> : For storing Database Firebase is used.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chemeClr val="dk1"/>
                </a:solidFill>
                <a:latin typeface="Libre Franklin"/>
                <a:sym typeface="Libre Franklin"/>
              </a:rPr>
              <a:t>Flask</a:t>
            </a:r>
            <a:r>
              <a:rPr lang="en-US" sz="1600" dirty="0" smtClean="0">
                <a:solidFill>
                  <a:schemeClr val="dk1"/>
                </a:solidFill>
                <a:latin typeface="Libre Franklin"/>
                <a:sym typeface="Libre Franklin"/>
              </a:rPr>
              <a:t> : Flask will be used to access web services.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" name="Google Shape;222;p2">
            <a:extLst>
              <a:ext uri="{FF2B5EF4-FFF2-40B4-BE49-F238E27FC236}">
                <a16:creationId xmlns="" xmlns:a16="http://schemas.microsoft.com/office/drawing/2014/main" id="{D17D62E3-421C-8B4F-24FC-7C53CF7AA148}"/>
              </a:ext>
            </a:extLst>
          </p:cNvPr>
          <p:cNvSpPr txBox="1"/>
          <p:nvPr/>
        </p:nvSpPr>
        <p:spPr>
          <a:xfrm>
            <a:off x="7378575" y="489878"/>
            <a:ext cx="4572001" cy="244344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 smtClean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</a:t>
            </a:r>
            <a:r>
              <a:rPr lang="en-US" sz="1600" b="0" i="0" dirty="0" smtClean="0">
                <a:solidFill>
                  <a:schemeClr val="lt2"/>
                </a:solidFill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Abstract</a:t>
            </a:r>
            <a:r>
              <a:rPr lang="en-US" sz="1600" b="0" i="0" dirty="0">
                <a:solidFill>
                  <a:schemeClr val="dk1"/>
                </a:solidFill>
                <a:latin typeface="Libre Franklin" panose="020B0604020202020204" charset="0"/>
                <a:ea typeface="Libre Franklin"/>
                <a:cs typeface="Libre Franklin"/>
                <a:sym typeface="Libre Franklin"/>
              </a:rPr>
              <a:t>:</a:t>
            </a:r>
            <a:endParaRPr sz="1600" dirty="0">
              <a:latin typeface="Libre Frankli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 smtClean="0">
                <a:latin typeface="Libre Franklin" panose="020B0604020202020204" charset="0"/>
              </a:rPr>
              <a:t>This </a:t>
            </a:r>
            <a:r>
              <a:rPr lang="en-US" sz="1600" dirty="0">
                <a:latin typeface="Libre Franklin" panose="020B0604020202020204" charset="0"/>
              </a:rPr>
              <a:t>website will </a:t>
            </a:r>
            <a:r>
              <a:rPr lang="en-US" sz="1600" dirty="0" smtClean="0">
                <a:latin typeface="Libre Franklin" panose="020B0604020202020204" charset="0"/>
              </a:rPr>
              <a:t>be </a:t>
            </a:r>
            <a:r>
              <a:rPr lang="en-US" sz="1600" dirty="0">
                <a:latin typeface="Libre Franklin" panose="020B0604020202020204" charset="0"/>
              </a:rPr>
              <a:t>u</a:t>
            </a:r>
            <a:r>
              <a:rPr lang="en-US" sz="1600" dirty="0" smtClean="0">
                <a:latin typeface="Libre Franklin" panose="020B0604020202020204" charset="0"/>
              </a:rPr>
              <a:t>tilizing </a:t>
            </a:r>
            <a:r>
              <a:rPr lang="en-US" sz="1600" dirty="0">
                <a:latin typeface="Libre Franklin" panose="020B0604020202020204" charset="0"/>
              </a:rPr>
              <a:t>machine learning algorithms to analyze user behavior, movie features, and historical data to generate accurate recommendations.</a:t>
            </a:r>
            <a:endParaRPr lang="en-US" sz="1600" dirty="0" smtClean="0">
              <a:latin typeface="Libre Frankli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 b="0" i="0" dirty="0">
              <a:solidFill>
                <a:schemeClr val="dk1"/>
              </a:solidFill>
              <a:latin typeface="Libre Franklin" panose="020B0604020202020204" charset="0"/>
              <a:ea typeface="Libre Franklin"/>
              <a:cs typeface="Libre Franklin"/>
              <a:sym typeface="Libre Franklin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 smtClean="0">
                <a:solidFill>
                  <a:schemeClr val="dk1"/>
                </a:solidFill>
                <a:latin typeface="Libre Franklin" panose="020B0604020202020204" charset="0"/>
                <a:ea typeface="Libre Franklin"/>
                <a:cs typeface="Libre Franklin"/>
                <a:sym typeface="Libre Franklin"/>
              </a:rPr>
              <a:t>The website contain a </a:t>
            </a:r>
            <a:r>
              <a:rPr lang="en-US" sz="1600" dirty="0">
                <a:latin typeface="Libre Franklin" panose="020B0604020202020204" charset="0"/>
              </a:rPr>
              <a:t>user-friendly interface to present recommendations </a:t>
            </a:r>
            <a:r>
              <a:rPr lang="en-US" sz="1600" dirty="0" smtClean="0">
                <a:solidFill>
                  <a:schemeClr val="dk1"/>
                </a:solidFill>
                <a:latin typeface="Libre Franklin" panose="020B0604020202020204" charset="0"/>
                <a:ea typeface="Libre Franklin"/>
                <a:cs typeface="Libre Franklin"/>
                <a:sym typeface="Libre Franklin"/>
              </a:rPr>
              <a:t>.</a:t>
            </a:r>
            <a:r>
              <a:rPr lang="en-US" sz="1600" b="0" i="0" dirty="0" smtClean="0">
                <a:solidFill>
                  <a:schemeClr val="dk1"/>
                </a:solidFill>
                <a:latin typeface="Libre Franklin" panose="020B0604020202020204" charset="0"/>
                <a:ea typeface="Libre Franklin"/>
                <a:cs typeface="Libre Franklin"/>
                <a:sym typeface="Libre Franklin"/>
              </a:rPr>
              <a:t> </a:t>
            </a:r>
            <a:endParaRPr sz="1600" dirty="0">
              <a:latin typeface="Libre Franklin" panose="020B060402020202020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167786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 smtClean="0"/>
              <a:t>Project Requirements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552261" y="2228848"/>
            <a:ext cx="5238939" cy="42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sz="2000" dirty="0"/>
              <a:t>F</a:t>
            </a:r>
            <a:r>
              <a:rPr lang="en-US" sz="2000" dirty="0" smtClean="0"/>
              <a:t>unctional </a:t>
            </a:r>
            <a:r>
              <a:rPr lang="en-US" sz="2000" dirty="0"/>
              <a:t>R</a:t>
            </a:r>
            <a:r>
              <a:rPr lang="en-US" sz="2000" dirty="0" smtClean="0"/>
              <a:t>equirements</a:t>
            </a:r>
            <a:endParaRPr sz="2000"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552261" y="2656903"/>
            <a:ext cx="5238939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b="1" dirty="0" smtClean="0"/>
              <a:t>Recommendation Generation</a:t>
            </a:r>
            <a:r>
              <a:rPr lang="en-US" dirty="0" smtClean="0"/>
              <a:t>: Website uses    algorithms </a:t>
            </a:r>
            <a:r>
              <a:rPr lang="en-US" dirty="0"/>
              <a:t>to generate </a:t>
            </a:r>
            <a:r>
              <a:rPr lang="en-US" dirty="0" smtClean="0"/>
              <a:t>movie recommendations </a:t>
            </a:r>
            <a:r>
              <a:rPr lang="en-US" dirty="0"/>
              <a:t>based on user preferences and past behavior.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b="1" dirty="0" smtClean="0"/>
              <a:t>Recommendation Presentation</a:t>
            </a:r>
            <a:r>
              <a:rPr lang="en-US" dirty="0" smtClean="0"/>
              <a:t>: Display movie recommendations </a:t>
            </a:r>
            <a:r>
              <a:rPr lang="en-US" dirty="0"/>
              <a:t>to users in a user-friendly </a:t>
            </a:r>
            <a:r>
              <a:rPr lang="en-US" dirty="0" smtClean="0"/>
              <a:t>interface.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b="1" dirty="0" smtClean="0"/>
              <a:t>Scalability: </a:t>
            </a:r>
            <a:r>
              <a:rPr lang="en-US" dirty="0" smtClean="0"/>
              <a:t> Website would be designed  </a:t>
            </a:r>
            <a:r>
              <a:rPr lang="en-US" dirty="0"/>
              <a:t>to handle a </a:t>
            </a:r>
            <a:r>
              <a:rPr lang="en-US" dirty="0" smtClean="0"/>
              <a:t>large number </a:t>
            </a:r>
            <a:r>
              <a:rPr lang="en-US" dirty="0"/>
              <a:t>of users and a growing dataset</a:t>
            </a:r>
            <a:r>
              <a:rPr lang="en-US" dirty="0" smtClean="0"/>
              <a:t>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b="1" dirty="0"/>
              <a:t>Performance</a:t>
            </a:r>
            <a:r>
              <a:rPr lang="en-US" dirty="0" smtClean="0"/>
              <a:t>: Optimized </a:t>
            </a:r>
            <a:r>
              <a:rPr lang="en-US" dirty="0"/>
              <a:t>algorithms and database </a:t>
            </a:r>
            <a:r>
              <a:rPr lang="en-US" dirty="0" smtClean="0"/>
              <a:t>queries are used </a:t>
            </a:r>
            <a:r>
              <a:rPr lang="en-US" dirty="0"/>
              <a:t>for efficient recommendation generation and retrieval</a:t>
            </a:r>
            <a:r>
              <a:rPr lang="en-US" dirty="0" smtClean="0"/>
              <a:t>.</a:t>
            </a:r>
            <a:endParaRPr lang="en-US" dirty="0"/>
          </a:p>
          <a:p>
            <a:pPr algn="just"/>
            <a:r>
              <a:rPr lang="en-US" dirty="0" smtClean="0"/>
              <a:t>     </a:t>
            </a:r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43142"/>
            <a:ext cx="5143500" cy="458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90000"/>
              </a:lnSpc>
              <a:buClr>
                <a:schemeClr val="lt2"/>
              </a:buClr>
              <a:buSzPts val="1800"/>
            </a:pPr>
            <a:r>
              <a:rPr lang="en-US" sz="20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N</a:t>
            </a:r>
            <a:r>
              <a:rPr lang="en-US" sz="2000" dirty="0" smtClean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on </a:t>
            </a:r>
            <a:r>
              <a:rPr lang="en-US" sz="20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F</a:t>
            </a:r>
            <a:r>
              <a:rPr lang="en-US" sz="2000" dirty="0" smtClean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unctional Requirements</a:t>
            </a:r>
            <a:endParaRPr sz="1600" dirty="0"/>
          </a:p>
        </p:txBody>
      </p:sp>
      <p:sp>
        <p:nvSpPr>
          <p:cNvPr id="232" name="Google Shape;232;p3"/>
          <p:cNvSpPr txBox="1"/>
          <p:nvPr/>
        </p:nvSpPr>
        <p:spPr>
          <a:xfrm>
            <a:off x="6096000" y="2659067"/>
            <a:ext cx="4838701" cy="353071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 smtClean="0"/>
              <a:t>Accuracy</a:t>
            </a:r>
            <a:r>
              <a:rPr lang="en-US" sz="1600" dirty="0" smtClean="0"/>
              <a:t>: The </a:t>
            </a:r>
            <a:r>
              <a:rPr lang="en-US" sz="1600" dirty="0"/>
              <a:t>recommendation </a:t>
            </a:r>
            <a:r>
              <a:rPr lang="en-US" sz="1600" dirty="0" smtClean="0"/>
              <a:t>algorithm </a:t>
            </a:r>
            <a:r>
              <a:rPr lang="en-US" sz="1600" dirty="0"/>
              <a:t>strive to provide accurate and relevant movie suggestions based on user preferences</a:t>
            </a:r>
            <a:r>
              <a:rPr lang="en-US" sz="1600" dirty="0" smtClean="0"/>
              <a:t>.</a:t>
            </a: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Robustness</a:t>
            </a:r>
            <a:r>
              <a:rPr lang="en-US" sz="1600" dirty="0" smtClean="0"/>
              <a:t>:</a:t>
            </a:r>
            <a:r>
              <a:rPr lang="en-US" sz="1600" dirty="0"/>
              <a:t> H</a:t>
            </a:r>
            <a:r>
              <a:rPr lang="en-US" sz="1600" dirty="0" smtClean="0"/>
              <a:t>andle </a:t>
            </a:r>
            <a:r>
              <a:rPr lang="en-US" sz="1600" dirty="0"/>
              <a:t>missing or incomplete data gracefully, without compromising the overall recommendation quality</a:t>
            </a:r>
            <a:r>
              <a:rPr lang="en-US" sz="16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 smtClean="0"/>
              <a:t>Maintenance: </a:t>
            </a:r>
            <a:r>
              <a:rPr lang="en-US" sz="1600" dirty="0"/>
              <a:t>The system </a:t>
            </a:r>
            <a:r>
              <a:rPr lang="en-US" sz="1600" dirty="0" smtClean="0"/>
              <a:t>is </a:t>
            </a:r>
            <a:r>
              <a:rPr lang="en-US" sz="1600" dirty="0"/>
              <a:t>easy to maintain and update, with mechanisms for incorporating new movie releases and user feedback</a:t>
            </a:r>
            <a:r>
              <a:rPr lang="en-US" sz="16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Updatability</a:t>
            </a:r>
            <a:r>
              <a:rPr lang="en-US" sz="1600" dirty="0" smtClean="0"/>
              <a:t>: The system </a:t>
            </a:r>
            <a:r>
              <a:rPr lang="en-US" sz="1600" dirty="0"/>
              <a:t>updates to the recommendation algorithm without disrupting the overall functionality of the system.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35447" y="842259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lvl="0">
              <a:buSzPct val="100000"/>
            </a:pPr>
            <a:r>
              <a:rPr lang="en-US" dirty="0"/>
              <a:t>Project Requirements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828675" y="1409515"/>
            <a:ext cx="5472113" cy="385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H</a:t>
            </a:r>
            <a:r>
              <a:rPr lang="en-US" dirty="0" smtClean="0"/>
              <a:t>ardware </a:t>
            </a:r>
            <a:r>
              <a:rPr lang="en-US" dirty="0"/>
              <a:t>and </a:t>
            </a:r>
            <a:r>
              <a:rPr lang="en-US" dirty="0" smtClean="0"/>
              <a:t>Software requirements (Developer)	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828675" y="2079900"/>
            <a:ext cx="4962525" cy="47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1" dirty="0"/>
              <a:t>Hardware Requirements: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Processor: </a:t>
            </a:r>
            <a:r>
              <a:rPr lang="en-US" sz="1400" dirty="0"/>
              <a:t>Multi-core processor with sufficient speed for data processing and training.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Memory: </a:t>
            </a:r>
            <a:r>
              <a:rPr lang="en-US" sz="1400" dirty="0"/>
              <a:t>At least 8 GB RAM for efficient handling of datasets and model training.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Storage: </a:t>
            </a:r>
            <a:r>
              <a:rPr lang="en-US" sz="1400" dirty="0"/>
              <a:t>Adequate disk space for storing datasets, model checkpoints, and software libraries.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GPU (Optional): </a:t>
            </a:r>
            <a:r>
              <a:rPr lang="en-US" sz="1400" dirty="0"/>
              <a:t>High-performance </a:t>
            </a:r>
            <a:r>
              <a:rPr lang="en-US" sz="1400" dirty="0" smtClean="0"/>
              <a:t>GPU for </a:t>
            </a:r>
            <a:r>
              <a:rPr lang="en-US" sz="1400" dirty="0"/>
              <a:t>faster training of deep learning models</a:t>
            </a:r>
            <a:r>
              <a:rPr lang="en-US" sz="1400" dirty="0" smtClean="0"/>
              <a:t>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Software Requirements: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Operating System: </a:t>
            </a:r>
            <a:r>
              <a:rPr lang="en-US" sz="1400" dirty="0"/>
              <a:t>Compatible with Windows, </a:t>
            </a:r>
            <a:r>
              <a:rPr lang="en-US" sz="1400" dirty="0" err="1"/>
              <a:t>macOS</a:t>
            </a:r>
            <a:r>
              <a:rPr lang="en-US" sz="1400" dirty="0"/>
              <a:t>, or Linux distributions.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Machine Learning Libraries: </a:t>
            </a:r>
            <a:r>
              <a:rPr lang="en-US" sz="1400" dirty="0"/>
              <a:t>Installation of </a:t>
            </a:r>
            <a:r>
              <a:rPr lang="en-US" sz="1400" dirty="0" smtClean="0"/>
              <a:t>libraries.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Data Source: </a:t>
            </a:r>
            <a:r>
              <a:rPr lang="en-US" sz="1400" dirty="0"/>
              <a:t>Access to movie datasets such as </a:t>
            </a:r>
            <a:r>
              <a:rPr lang="en-US" sz="1400" dirty="0" err="1"/>
              <a:t>IMDb</a:t>
            </a:r>
            <a:r>
              <a:rPr lang="en-US" sz="1400" dirty="0"/>
              <a:t>, </a:t>
            </a:r>
            <a:r>
              <a:rPr lang="en-US" sz="1400" dirty="0" err="1"/>
              <a:t>MovieLens</a:t>
            </a:r>
            <a:r>
              <a:rPr lang="en-US" sz="1400" dirty="0"/>
              <a:t>, or Netflix Prize dataset for </a:t>
            </a:r>
            <a:r>
              <a:rPr lang="en-US" sz="1400" dirty="0" smtClean="0"/>
              <a:t>recommendation </a:t>
            </a:r>
            <a:r>
              <a:rPr lang="en-US" sz="1400" dirty="0"/>
              <a:t>system.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n-US" sz="15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178210" y="6391746"/>
            <a:ext cx="550454" cy="271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4</a:t>
            </a:r>
            <a:endParaRPr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sp>
        <p:nvSpPr>
          <p:cNvPr id="7" name="Google Shape;228;p3"/>
          <p:cNvSpPr txBox="1">
            <a:spLocks noGrp="1"/>
          </p:cNvSpPr>
          <p:nvPr>
            <p:ph type="body" idx="2"/>
          </p:nvPr>
        </p:nvSpPr>
        <p:spPr>
          <a:xfrm>
            <a:off x="6234126" y="1971950"/>
            <a:ext cx="4838700" cy="399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H</a:t>
            </a:r>
            <a:r>
              <a:rPr lang="en-US" dirty="0" smtClean="0"/>
              <a:t>ardware </a:t>
            </a:r>
            <a:r>
              <a:rPr lang="en-US" dirty="0"/>
              <a:t>and </a:t>
            </a:r>
            <a:r>
              <a:rPr lang="en-US" dirty="0" smtClean="0"/>
              <a:t>Software requirements (Client)</a:t>
            </a:r>
            <a:endParaRPr dirty="0"/>
          </a:p>
        </p:txBody>
      </p:sp>
      <p:sp>
        <p:nvSpPr>
          <p:cNvPr id="8" name="Google Shape;229;p3"/>
          <p:cNvSpPr txBox="1">
            <a:spLocks noGrp="1"/>
          </p:cNvSpPr>
          <p:nvPr>
            <p:ph type="body" idx="1"/>
          </p:nvPr>
        </p:nvSpPr>
        <p:spPr>
          <a:xfrm>
            <a:off x="6267457" y="2326450"/>
            <a:ext cx="4838701" cy="421015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1" dirty="0"/>
              <a:t>Hardware Requirements: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Personal Computer or Laptop: </a:t>
            </a:r>
            <a:r>
              <a:rPr lang="en-US" sz="1400" dirty="0"/>
              <a:t>The client will need a personal computer or </a:t>
            </a:r>
            <a:r>
              <a:rPr lang="en-US" sz="1400" dirty="0" smtClean="0"/>
              <a:t>laptop.</a:t>
            </a:r>
            <a:endParaRPr lang="en-US" sz="1400" dirty="0"/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Internet Connection: </a:t>
            </a:r>
            <a:r>
              <a:rPr lang="en-US" sz="1400" dirty="0"/>
              <a:t>A stable internet connection is necessary to access the movie recommendation </a:t>
            </a:r>
            <a:r>
              <a:rPr lang="en-US" sz="1400" dirty="0" smtClean="0"/>
              <a:t>system.</a:t>
            </a:r>
            <a:endParaRPr lang="en-US" sz="1400" dirty="0"/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Storage Space: </a:t>
            </a:r>
            <a:r>
              <a:rPr lang="en-US" sz="1400" dirty="0"/>
              <a:t>Adequate storage space to </a:t>
            </a:r>
            <a:r>
              <a:rPr lang="en-US" sz="1400" dirty="0" smtClean="0"/>
              <a:t>store </a:t>
            </a:r>
            <a:r>
              <a:rPr lang="en-US" sz="1400" dirty="0"/>
              <a:t>necessary files related to the movie recommendation system</a:t>
            </a:r>
            <a:r>
              <a:rPr lang="en-US" sz="1400" dirty="0" smtClean="0"/>
              <a:t>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Software Requirements: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Operating System: </a:t>
            </a:r>
            <a:r>
              <a:rPr lang="en-US" sz="1400" dirty="0"/>
              <a:t>The movie recommendation system should be compatible with the client's operating </a:t>
            </a:r>
            <a:r>
              <a:rPr lang="en-US" sz="1400" dirty="0" smtClean="0"/>
              <a:t>system.</a:t>
            </a:r>
            <a:endParaRPr lang="en-US" sz="1400" dirty="0"/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Web </a:t>
            </a:r>
            <a:r>
              <a:rPr lang="en-US" sz="1400" b="1" dirty="0" smtClean="0"/>
              <a:t>Browser: </a:t>
            </a:r>
            <a:r>
              <a:rPr lang="en-US" sz="1400" dirty="0" smtClean="0"/>
              <a:t>The </a:t>
            </a:r>
            <a:r>
              <a:rPr lang="en-US" sz="1400" dirty="0"/>
              <a:t>client will need a web browser to access the movie recommendation </a:t>
            </a:r>
            <a:r>
              <a:rPr lang="en-US" sz="1400" dirty="0" smtClean="0"/>
              <a:t>system.</a:t>
            </a:r>
            <a:endParaRPr lang="en-US" sz="1400" dirty="0"/>
          </a:p>
          <a:p>
            <a:endParaRPr lang="en-US" sz="1400" dirty="0"/>
          </a:p>
          <a:p>
            <a:pPr marL="0" lvl="0" indent="0">
              <a:spcBef>
                <a:spcPts val="0"/>
              </a:spcBef>
            </a:pPr>
            <a:endParaRPr lang="en-US" dirty="0"/>
          </a:p>
          <a:p>
            <a:pPr marL="0" lvl="0" indent="0">
              <a:spcBef>
                <a:spcPts val="0"/>
              </a:spcBef>
            </a:pPr>
            <a:endParaRPr lang="en-US" dirty="0"/>
          </a:p>
          <a:p>
            <a:pPr marL="285750" lvl="0" indent="-285750">
              <a:spcBef>
                <a:spcPts val="0"/>
              </a:spcBef>
              <a:buFont typeface="Noto Sans Symbols"/>
              <a:buChar char="⮚"/>
            </a:pPr>
            <a:endParaRPr lang="en-US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548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73435" y="387041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 smtClean="0"/>
              <a:t>Design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35447" y="1083276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sz="1800" dirty="0"/>
              <a:t>Describe </a:t>
            </a:r>
            <a:r>
              <a:rPr lang="en-US" dirty="0"/>
              <a:t>data flow </a:t>
            </a:r>
            <a:r>
              <a:rPr lang="en-US" dirty="0" smtClean="0"/>
              <a:t>diagram here(if applicable)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3180706" y="2177069"/>
            <a:ext cx="5564941" cy="448628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dirty="0"/>
              <a:t>  </a:t>
            </a: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86000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93" y="2058857"/>
            <a:ext cx="7811349" cy="472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0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35447" y="653431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lvl="0">
              <a:buSzPct val="100000"/>
            </a:pPr>
            <a:r>
              <a:rPr lang="en-US" sz="4000" dirty="0"/>
              <a:t>Design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5758932" y="129625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/>
              <a:t>Describe your Use Cases here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5758932" y="1644134"/>
            <a:ext cx="5052646" cy="521386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9347" lvl="1" indent="-285750">
              <a:lnSpc>
                <a:spcPts val="243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Personalized Recommendations</a:t>
            </a:r>
            <a:r>
              <a:rPr lang="en-US" sz="1400" dirty="0"/>
              <a:t>: The system can analyze a user's viewing history, ratings, and prefere</a:t>
            </a:r>
            <a:r>
              <a:rPr lang="en-US" sz="1400" dirty="0">
                <a:latin typeface="Libre Franklin" panose="020B0604020202020204" charset="0"/>
              </a:rPr>
              <a:t>nces</a:t>
            </a:r>
            <a:r>
              <a:rPr lang="en-US" sz="1400" dirty="0"/>
              <a:t> to provide personalized movie recommendations</a:t>
            </a:r>
            <a:r>
              <a:rPr lang="en-US" sz="1400" dirty="0" smtClean="0"/>
              <a:t>.</a:t>
            </a:r>
          </a:p>
          <a:p>
            <a:pPr marL="489347" lvl="1" indent="-285750">
              <a:lnSpc>
                <a:spcPts val="243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Similarity-based Recommendations</a:t>
            </a:r>
            <a:r>
              <a:rPr lang="en-US" sz="1400" dirty="0"/>
              <a:t>: By analyzing the features of movies such as plot, cast, director, and user ratings, the system can recommend similar movies to those a </a:t>
            </a:r>
            <a:r>
              <a:rPr lang="en-US" sz="1400" dirty="0" smtClean="0"/>
              <a:t>user.</a:t>
            </a:r>
          </a:p>
          <a:p>
            <a:pPr marL="489347" lvl="1" indent="-285750">
              <a:lnSpc>
                <a:spcPts val="243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Trending Recommendations</a:t>
            </a:r>
            <a:r>
              <a:rPr lang="en-US" sz="1400" dirty="0"/>
              <a:t>: The system can analyze current trends in movie popularity, box office performance, and social media buzz to recommend </a:t>
            </a:r>
            <a:r>
              <a:rPr lang="en-US" sz="1400" dirty="0" smtClean="0"/>
              <a:t>movies.</a:t>
            </a:r>
          </a:p>
          <a:p>
            <a:pPr marL="489347" lvl="1" indent="-285750">
              <a:lnSpc>
                <a:spcPts val="243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Cross-platform Recommendations</a:t>
            </a:r>
            <a:r>
              <a:rPr lang="en-US" sz="1400" dirty="0"/>
              <a:t>: Integrating with streaming platforms, movie databases, and social media platforms, the system can offer recommendations across different </a:t>
            </a:r>
            <a:r>
              <a:rPr lang="en-US" sz="1400" dirty="0" smtClean="0"/>
              <a:t>platforms.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211019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dirty="0"/>
          </a:p>
        </p:txBody>
      </p:sp>
      <p:sp>
        <p:nvSpPr>
          <p:cNvPr id="231" name="Google Shape;231;p3"/>
          <p:cNvSpPr txBox="1"/>
          <p:nvPr/>
        </p:nvSpPr>
        <p:spPr>
          <a:xfrm>
            <a:off x="350083" y="2215041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Dependencies / Show stopper here</a:t>
            </a:r>
            <a:endParaRPr dirty="0"/>
          </a:p>
        </p:txBody>
      </p:sp>
      <p:sp>
        <p:nvSpPr>
          <p:cNvPr id="232" name="Google Shape;232;p3"/>
          <p:cNvSpPr txBox="1"/>
          <p:nvPr/>
        </p:nvSpPr>
        <p:spPr>
          <a:xfrm>
            <a:off x="389533" y="2533077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600"/>
              <a:buFont typeface="Wingdings" panose="05000000000000000000" pitchFamily="2" charset="2"/>
              <a:buChar char="v"/>
            </a:pPr>
            <a:r>
              <a:rPr lang="en-US" b="1" dirty="0">
                <a:latin typeface="Libre Franklin" panose="020B0604020202020204" charset="0"/>
                <a:cs typeface="Leelawadee" panose="020B0502040204020203" pitchFamily="34" charset="-34"/>
              </a:rPr>
              <a:t>Data Quality and Quantity</a:t>
            </a:r>
            <a:r>
              <a:rPr lang="en-US" b="1" dirty="0" smtClean="0">
                <a:latin typeface="Libre Franklin" panose="020B0604020202020204" charset="0"/>
                <a:cs typeface="Leelawadee" panose="020B0502040204020203" pitchFamily="34" charset="-34"/>
              </a:rPr>
              <a:t>: </a:t>
            </a:r>
            <a:r>
              <a:rPr lang="en-US" dirty="0">
                <a:latin typeface="Libre Franklin" panose="020B0604020202020204" charset="0"/>
                <a:cs typeface="Leelawadee" panose="020B0502040204020203" pitchFamily="34" charset="-34"/>
              </a:rPr>
              <a:t>The effectiveness of a recommendation system heavily relies on the quality and quantity of data available. </a:t>
            </a:r>
            <a:endParaRPr lang="en-US" dirty="0" smtClean="0">
              <a:latin typeface="Libre Franklin" panose="020B0604020202020204" charset="0"/>
              <a:cs typeface="Leelawadee" panose="020B0502040204020203" pitchFamily="34" charset="-34"/>
            </a:endParaRP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600"/>
              <a:buFont typeface="Wingdings" panose="05000000000000000000" pitchFamily="2" charset="2"/>
              <a:buChar char="v"/>
            </a:pPr>
            <a:r>
              <a:rPr lang="en-US" b="1" dirty="0" smtClean="0">
                <a:latin typeface="Libre Franklin" panose="020B0604020202020204" charset="0"/>
                <a:cs typeface="Leelawadee" panose="020B0502040204020203" pitchFamily="34" charset="-34"/>
              </a:rPr>
              <a:t>Scalability: </a:t>
            </a:r>
            <a:r>
              <a:rPr lang="en-US" dirty="0" smtClean="0">
                <a:latin typeface="Libre Franklin" panose="020B0604020202020204" charset="0"/>
                <a:cs typeface="Leelawadee" panose="020B0502040204020203" pitchFamily="34" charset="-34"/>
              </a:rPr>
              <a:t>The </a:t>
            </a:r>
            <a:r>
              <a:rPr lang="en-US" dirty="0">
                <a:latin typeface="Libre Franklin" panose="020B0604020202020204" charset="0"/>
                <a:cs typeface="Leelawadee" panose="020B0502040204020203" pitchFamily="34" charset="-34"/>
              </a:rPr>
              <a:t>recommendation system should be scalable to handle a growing user base and an expanding movie catalog</a:t>
            </a:r>
            <a:r>
              <a:rPr lang="en-US" dirty="0" smtClean="0">
                <a:latin typeface="Libre Franklin" panose="020B0604020202020204" charset="0"/>
                <a:cs typeface="Leelawadee" panose="020B0502040204020203" pitchFamily="34" charset="-34"/>
              </a:rPr>
              <a:t>.</a:t>
            </a: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600"/>
              <a:buFont typeface="Wingdings" panose="05000000000000000000" pitchFamily="2" charset="2"/>
              <a:buChar char="v"/>
            </a:pPr>
            <a:r>
              <a:rPr lang="en-US" b="1" dirty="0">
                <a:latin typeface="Libre Franklin" panose="020B0604020202020204" charset="0"/>
                <a:cs typeface="Leelawadee" panose="020B0502040204020203" pitchFamily="34" charset="-34"/>
              </a:rPr>
              <a:t>User Interface (UI) Design</a:t>
            </a:r>
            <a:r>
              <a:rPr lang="en-US" b="1" dirty="0" smtClean="0">
                <a:latin typeface="Libre Franklin" panose="020B0604020202020204" charset="0"/>
                <a:cs typeface="Leelawadee" panose="020B0502040204020203" pitchFamily="34" charset="-34"/>
              </a:rPr>
              <a:t>: </a:t>
            </a:r>
            <a:r>
              <a:rPr lang="en-US" dirty="0">
                <a:latin typeface="Libre Franklin" panose="020B0604020202020204" charset="0"/>
                <a:cs typeface="Leelawadee" panose="020B0502040204020203" pitchFamily="34" charset="-34"/>
              </a:rPr>
              <a:t>An intuitive and user-friendly interface is essential for user adoption</a:t>
            </a:r>
            <a:r>
              <a:rPr lang="en-US" dirty="0" smtClean="0">
                <a:latin typeface="Libre Franklin" panose="020B0604020202020204" charset="0"/>
                <a:cs typeface="Leelawadee" panose="020B0502040204020203" pitchFamily="34" charset="-34"/>
              </a:rPr>
              <a:t>.</a:t>
            </a: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600"/>
              <a:buFont typeface="Wingdings" panose="05000000000000000000" pitchFamily="2" charset="2"/>
              <a:buChar char="v"/>
            </a:pPr>
            <a:r>
              <a:rPr lang="en-US" b="1" dirty="0">
                <a:latin typeface="Libre Franklin" panose="020B0604020202020204" charset="0"/>
                <a:cs typeface="Leelawadee" panose="020B0502040204020203" pitchFamily="34" charset="-34"/>
              </a:rPr>
              <a:t>Integration with Existing Systems</a:t>
            </a:r>
            <a:r>
              <a:rPr lang="en-US" b="1" dirty="0" smtClean="0">
                <a:latin typeface="Libre Franklin" panose="020B0604020202020204" charset="0"/>
                <a:cs typeface="Leelawadee" panose="020B0502040204020203" pitchFamily="34" charset="-34"/>
              </a:rPr>
              <a:t>: </a:t>
            </a:r>
            <a:r>
              <a:rPr lang="en-US" dirty="0">
                <a:latin typeface="Libre Franklin" panose="020B0604020202020204" charset="0"/>
                <a:cs typeface="Leelawadee" panose="020B0502040204020203" pitchFamily="34" charset="-34"/>
              </a:rPr>
              <a:t>Integration with other systems or platforms (e.g., streaming services) is necessary for a seamless user experience.</a:t>
            </a:r>
            <a:endParaRPr dirty="0">
              <a:latin typeface="Libre Franklin" panose="020B0604020202020204" charset="0"/>
              <a:cs typeface="Leelawadee" panose="020B0502040204020203" pitchFamily="34" charset="-34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64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053482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4000" dirty="0" smtClean="0"/>
              <a:t>Deployment Details</a:t>
            </a:r>
            <a:endParaRPr sz="4000"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sz="1800" dirty="0"/>
              <a:t>Describe </a:t>
            </a:r>
            <a:r>
              <a:rPr lang="en-US" dirty="0"/>
              <a:t>Deployment </a:t>
            </a:r>
            <a:r>
              <a:rPr lang="en-US" dirty="0" smtClean="0"/>
              <a:t>Details </a:t>
            </a:r>
            <a:r>
              <a:rPr lang="en-US" sz="1800" dirty="0" smtClean="0"/>
              <a:t>here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952499" y="2656903"/>
            <a:ext cx="8879564" cy="367531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Model Training</a:t>
            </a:r>
            <a:r>
              <a:rPr lang="en-US" dirty="0"/>
              <a:t>: Train the recommendation model using machine learning algorithms such </a:t>
            </a:r>
            <a:r>
              <a:rPr lang="en-US" dirty="0" smtClean="0"/>
              <a:t>as collaborative filtering.</a:t>
            </a:r>
            <a:endParaRPr lang="en-US" dirty="0" smtClean="0"/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Database Setup</a:t>
            </a:r>
            <a:r>
              <a:rPr lang="en-US" dirty="0"/>
              <a:t>: Set up a database to store movie metadata, user preferences, and other relevant information</a:t>
            </a:r>
            <a:r>
              <a:rPr lang="en-US" dirty="0" smtClean="0"/>
              <a:t>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API Development</a:t>
            </a:r>
            <a:r>
              <a:rPr lang="en-US" dirty="0"/>
              <a:t>: </a:t>
            </a:r>
            <a:r>
              <a:rPr lang="en-US" dirty="0" smtClean="0"/>
              <a:t>Developed </a:t>
            </a:r>
            <a:r>
              <a:rPr lang="en-US" dirty="0"/>
              <a:t>an </a:t>
            </a:r>
            <a:r>
              <a:rPr lang="en-US" dirty="0" smtClean="0"/>
              <a:t> RESTAPI </a:t>
            </a:r>
            <a:r>
              <a:rPr lang="en-US" dirty="0"/>
              <a:t>(Application Programming Interface) to serve movie recommendations to users</a:t>
            </a:r>
            <a:r>
              <a:rPr lang="en-US" dirty="0" smtClean="0"/>
              <a:t>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Integration with Frontend</a:t>
            </a:r>
            <a:r>
              <a:rPr lang="en-US" dirty="0"/>
              <a:t>: Integrate the recommendation API with the frontend interface of your application</a:t>
            </a:r>
            <a:r>
              <a:rPr lang="en-US" dirty="0" smtClean="0"/>
              <a:t>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Scalability Considerations</a:t>
            </a:r>
            <a:r>
              <a:rPr lang="en-US" dirty="0"/>
              <a:t>: Design the system to handle potentially large volumes of users and movie data</a:t>
            </a:r>
            <a:r>
              <a:rPr lang="en-US" dirty="0" smtClean="0"/>
              <a:t>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 marL="0" lvl="0" indent="0">
              <a:spcBef>
                <a:spcPts val="0"/>
              </a:spcBef>
            </a:pPr>
            <a:r>
              <a:rPr lang="en-US" dirty="0" smtClean="0"/>
              <a:t> </a:t>
            </a:r>
            <a:r>
              <a:rPr lang="en-US" dirty="0"/>
              <a:t>By following these deployment details, </a:t>
            </a:r>
            <a:r>
              <a:rPr lang="en-US" dirty="0" smtClean="0"/>
              <a:t>we </a:t>
            </a:r>
            <a:r>
              <a:rPr lang="en-US" dirty="0"/>
              <a:t>effectively deploy a machine learning-based movie recommendation system and provide personalized movie recommendations to users.</a:t>
            </a:r>
            <a:endParaRPr lang="en-US" dirty="0" smtClean="0"/>
          </a:p>
          <a:p>
            <a:pPr marL="0" lvl="0" indent="0">
              <a:spcBef>
                <a:spcPts val="0"/>
              </a:spcBef>
            </a:pPr>
            <a:endParaRPr lang="en-US" dirty="0"/>
          </a:p>
          <a:p>
            <a:pPr marL="0" lvl="0" indent="0">
              <a:spcBef>
                <a:spcPts val="0"/>
              </a:spcBef>
            </a:pP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76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096346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lvl="0">
              <a:buSzPct val="100000"/>
            </a:pPr>
            <a:r>
              <a:rPr lang="en-US" sz="4000" dirty="0" smtClean="0"/>
              <a:t>Monetary Support</a:t>
            </a:r>
            <a:endParaRPr sz="4000"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F</a:t>
            </a:r>
            <a:r>
              <a:rPr lang="en-US" dirty="0" smtClean="0"/>
              <a:t>inancial </a:t>
            </a:r>
            <a:r>
              <a:rPr lang="en-US" dirty="0"/>
              <a:t>R</a:t>
            </a:r>
            <a:r>
              <a:rPr lang="en-US" dirty="0" smtClean="0"/>
              <a:t>equirements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952499" y="2656903"/>
            <a:ext cx="8318250" cy="341797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Data Acquisition:</a:t>
            </a:r>
            <a:r>
              <a:rPr lang="en-US" dirty="0"/>
              <a:t> Acquiring a comprehensive dataset of movies, including features like genre, cast, director, ratings, and user preferences</a:t>
            </a:r>
            <a:r>
              <a:rPr lang="en-US" dirty="0" smtClean="0"/>
              <a:t>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Software and Tools:</a:t>
            </a:r>
            <a:r>
              <a:rPr lang="en-US" dirty="0"/>
              <a:t> Utilizing machine learning frameworks like </a:t>
            </a:r>
            <a:r>
              <a:rPr lang="en-US" dirty="0" smtClean="0"/>
              <a:t>Pandas, </a:t>
            </a:r>
            <a:r>
              <a:rPr lang="en-US" dirty="0"/>
              <a:t>along with programming languages like Python. </a:t>
            </a:r>
            <a:endParaRPr lang="en-US" dirty="0" smtClean="0"/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Maintenance and Updates:</a:t>
            </a:r>
            <a:r>
              <a:rPr lang="en-US" dirty="0"/>
              <a:t> Ongoing maintenance to ensure the recommendation system </a:t>
            </a:r>
            <a:r>
              <a:rPr lang="en-US" dirty="0" smtClean="0"/>
              <a:t>remains </a:t>
            </a:r>
            <a:r>
              <a:rPr lang="en-US" dirty="0"/>
              <a:t>accurate and up-to-date</a:t>
            </a:r>
            <a:r>
              <a:rPr lang="en-US" dirty="0" smtClean="0"/>
              <a:t>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Marketing and User Acquisition:</a:t>
            </a:r>
            <a:r>
              <a:rPr lang="en-US" dirty="0"/>
              <a:t> Promoting the recommendation system to attract users and generate interest. </a:t>
            </a:r>
            <a:r>
              <a:rPr lang="en-US" dirty="0" smtClean="0"/>
              <a:t> 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Integration and Deployment:</a:t>
            </a:r>
            <a:r>
              <a:rPr lang="en-US" dirty="0"/>
              <a:t> Integrating the recommendation system into existing platforms (e.g., streaming services, websites) and deploying it for production use. This involves additional development and testing efforts.</a:t>
            </a: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53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1097355" y="225798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4000" dirty="0" smtClean="0"/>
              <a:t>Project Screen shorts</a:t>
            </a:r>
            <a:endParaRPr sz="4000"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59919"/>
            <a:ext cx="5069941" cy="28518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308" y="3891109"/>
            <a:ext cx="5192268" cy="29206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835" y="836661"/>
            <a:ext cx="5121600" cy="288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71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566</TotalTime>
  <Words>984</Words>
  <Application>Microsoft Office PowerPoint</Application>
  <PresentationFormat>Widescreen</PresentationFormat>
  <Paragraphs>99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Noto Sans Symbols</vt:lpstr>
      <vt:lpstr>Wingdings</vt:lpstr>
      <vt:lpstr>Leelawadee</vt:lpstr>
      <vt:lpstr>Calibri</vt:lpstr>
      <vt:lpstr>Franklin Gothic</vt:lpstr>
      <vt:lpstr>Libre Franklin</vt:lpstr>
      <vt:lpstr>Theme1</vt:lpstr>
      <vt:lpstr>Project Title</vt:lpstr>
      <vt:lpstr>Idea/Approach Details</vt:lpstr>
      <vt:lpstr>Project Requirements </vt:lpstr>
      <vt:lpstr>Project Requirements </vt:lpstr>
      <vt:lpstr>Design </vt:lpstr>
      <vt:lpstr>Design </vt:lpstr>
      <vt:lpstr>Deployment Details</vt:lpstr>
      <vt:lpstr>Monetary Support</vt:lpstr>
      <vt:lpstr>Project Screen shorts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Sarim Moin</dc:creator>
  <cp:lastModifiedBy>Windows User</cp:lastModifiedBy>
  <cp:revision>48</cp:revision>
  <dcterms:created xsi:type="dcterms:W3CDTF">2022-02-11T07:14:46Z</dcterms:created>
  <dcterms:modified xsi:type="dcterms:W3CDTF">2024-02-16T17:27:21Z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